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3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4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0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5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71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0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2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00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0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6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4863-FF39-451A-9CE7-C634F4D1F595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1AB7F-2DAF-4B33-9C1C-7C1595EA4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9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00253" y="922843"/>
            <a:ext cx="6559742" cy="365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008" tIns="43004" rIns="86008" bIns="43004">
            <a:spAutoFit/>
          </a:bodyPr>
          <a:lstStyle>
            <a:lvl1pPr defTabSz="860425">
              <a:defRPr>
                <a:solidFill>
                  <a:schemeClr val="tx1"/>
                </a:solidFill>
                <a:latin typeface="Arial" charset="0"/>
              </a:defRPr>
            </a:lvl1pPr>
            <a:lvl2pPr marL="430213" defTabSz="860425">
              <a:defRPr>
                <a:solidFill>
                  <a:schemeClr val="tx1"/>
                </a:solidFill>
                <a:latin typeface="Arial" charset="0"/>
              </a:defRPr>
            </a:lvl2pPr>
            <a:lvl3pPr marL="860425" defTabSz="860425">
              <a:defRPr>
                <a:solidFill>
                  <a:schemeClr val="tx1"/>
                </a:solidFill>
                <a:latin typeface="Arial" charset="0"/>
              </a:defRPr>
            </a:lvl3pPr>
            <a:lvl4pPr marL="1290638" defTabSz="860425">
              <a:defRPr>
                <a:solidFill>
                  <a:schemeClr val="tx1"/>
                </a:solidFill>
                <a:latin typeface="Arial" charset="0"/>
              </a:defRPr>
            </a:lvl4pPr>
            <a:lvl5pPr marL="1720850" defTabSz="860425">
              <a:defRPr>
                <a:solidFill>
                  <a:schemeClr val="tx1"/>
                </a:solidFill>
                <a:latin typeface="Arial" charset="0"/>
              </a:defRPr>
            </a:lvl5pPr>
            <a:lvl6pPr marL="2178050" defTabSz="860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35250" defTabSz="860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92450" defTabSz="860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49650" defTabSz="860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ru-RU" sz="800" b="1" dirty="0">
              <a:solidFill>
                <a:srgbClr val="000000"/>
              </a:solidFill>
              <a:latin typeface="Irma Text Round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Irma Text Round" pitchFamily="34" charset="0"/>
              </a:rPr>
              <a:t>ГБУК г.Москвы ЦБС ЮАО </a:t>
            </a:r>
            <a:endParaRPr lang="en-US" altLang="ru-RU" sz="1600" b="1" dirty="0">
              <a:solidFill>
                <a:srgbClr val="000000"/>
              </a:solidFill>
              <a:latin typeface="Irma Text Round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0000"/>
                </a:solidFill>
                <a:latin typeface="Irma Text Round" pitchFamily="34" charset="0"/>
              </a:rPr>
              <a:t>Центральная библиотека №136 им.Л.Н.Толстого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0000"/>
                </a:solidFill>
                <a:latin typeface="Irma Text Round" pitchFamily="34" charset="0"/>
              </a:rPr>
              <a:t>(Коломенский </a:t>
            </a:r>
            <a:r>
              <a:rPr lang="ru-RU" altLang="ru-RU" sz="1600" b="1" dirty="0" smtClean="0">
                <a:solidFill>
                  <a:srgbClr val="000000"/>
                </a:solidFill>
                <a:latin typeface="Irma Text Round" pitchFamily="34" charset="0"/>
              </a:rPr>
              <a:t>проезд, </a:t>
            </a:r>
            <a:r>
              <a:rPr lang="ru-RU" altLang="ru-RU" sz="1600" b="1" dirty="0" smtClean="0">
                <a:solidFill>
                  <a:srgbClr val="000000"/>
                </a:solidFill>
                <a:latin typeface="Irma Text Round" pitchFamily="34" charset="0"/>
              </a:rPr>
              <a:t>д.21)</a:t>
            </a:r>
            <a:endParaRPr lang="ru-RU" altLang="ru-RU" sz="1600" b="1" dirty="0" smtClean="0">
              <a:solidFill>
                <a:srgbClr val="000000"/>
              </a:solidFill>
              <a:latin typeface="Irma Text Round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Девчонки</a:t>
            </a:r>
            <a:r>
              <a:rPr lang="ru-RU" altLang="ru-RU" sz="3600" b="1" dirty="0" smtClean="0">
                <a:solidFill>
                  <a:srgbClr val="EC6A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 и мальчишки! </a:t>
            </a:r>
            <a:r>
              <a:rPr lang="ru-RU" altLang="ru-RU" sz="2800" b="1" dirty="0" smtClean="0">
                <a:solidFill>
                  <a:srgbClr val="EC6A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Все - на встречу с книжкой!!!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Приглашаем вас провести </a:t>
            </a:r>
            <a:r>
              <a:rPr lang="ru-RU" alt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в</a:t>
            </a:r>
            <a:r>
              <a:rPr lang="ru-RU" altLang="ru-RU" sz="4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е</a:t>
            </a:r>
            <a:r>
              <a:rPr lang="ru-RU" alt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с</a:t>
            </a:r>
            <a:r>
              <a:rPr lang="ru-RU" alt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ё</a:t>
            </a:r>
            <a:r>
              <a:rPr lang="ru-RU" alt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л</a:t>
            </a:r>
            <a:r>
              <a:rPr lang="ru-RU" alt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ы</a:t>
            </a:r>
            <a:r>
              <a:rPr lang="ru-RU" altLang="ru-RU" sz="44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е </a:t>
            </a:r>
            <a:r>
              <a:rPr lang="ru-RU" alt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к</a:t>
            </a:r>
            <a:r>
              <a:rPr lang="ru-RU" altLang="ru-RU" sz="4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а</a:t>
            </a:r>
            <a:r>
              <a:rPr lang="ru-RU" alt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н</a:t>
            </a:r>
            <a:r>
              <a:rPr lang="ru-RU" alt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и</a:t>
            </a:r>
            <a:r>
              <a:rPr lang="ru-RU" alt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к</a:t>
            </a:r>
            <a:r>
              <a:rPr lang="ru-RU" alt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у</a:t>
            </a:r>
            <a:r>
              <a:rPr lang="ru-RU" altLang="ru-RU" sz="44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л</a:t>
            </a:r>
            <a:r>
              <a:rPr lang="ru-RU" alt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ы  </a:t>
            </a:r>
            <a:r>
              <a:rPr lang="ru-RU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ma Text Round Black" pitchFamily="34" charset="0"/>
              </a:rPr>
              <a:t>в нашей библиотеке!!!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b="1" dirty="0">
              <a:solidFill>
                <a:srgbClr val="000000"/>
              </a:solidFill>
              <a:latin typeface="Irma Text Round" pitchFamily="34" charset="0"/>
            </a:endParaRPr>
          </a:p>
        </p:txBody>
      </p:sp>
      <p:pic>
        <p:nvPicPr>
          <p:cNvPr id="80904" name="Picture 8" descr="Untitledы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85" y="9891"/>
            <a:ext cx="1030597" cy="114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8" name="Picture 12" descr="Эмблем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775" y="151463"/>
            <a:ext cx="863704" cy="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WordArt 9"/>
          <p:cNvSpPr>
            <a:spLocks noChangeArrowheads="1" noChangeShapeType="1" noTextEdit="1"/>
          </p:cNvSpPr>
          <p:nvPr/>
        </p:nvSpPr>
        <p:spPr bwMode="auto">
          <a:xfrm>
            <a:off x="6532456" y="9407644"/>
            <a:ext cx="257662" cy="21991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rma Text Round"/>
              <a:ea typeface="Irma Text Round"/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6191043" y="9338021"/>
            <a:ext cx="429436" cy="366532"/>
            <a:chOff x="10980" y="14950"/>
            <a:chExt cx="540" cy="540"/>
          </a:xfrm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10980" y="14950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1088" y="15058"/>
              <a:ext cx="324" cy="32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Irma Text Round"/>
                  <a:ea typeface="Irma Text Round"/>
                </a:rPr>
                <a:t>6</a:t>
              </a:r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Irma Text Round"/>
                  <a:ea typeface="Irma Text Round"/>
                </a:rPr>
                <a:t>+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rma Text Round"/>
                <a:ea typeface="Irma Text Round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316" y="167384"/>
            <a:ext cx="510980" cy="8261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58218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8000"/>
                </a:solidFill>
                <a:latin typeface="Irma Text Round Black" pitchFamily="34" charset="0"/>
              </a:rPr>
              <a:t>Дополнительная информация </a:t>
            </a:r>
            <a:r>
              <a:rPr lang="ru-RU" sz="1400" dirty="0" smtClean="0">
                <a:solidFill>
                  <a:srgbClr val="008000"/>
                </a:solidFill>
                <a:latin typeface="Irma Text Round Black" pitchFamily="34" charset="0"/>
              </a:rPr>
              <a:t>и </a:t>
            </a:r>
            <a:r>
              <a:rPr lang="ru-RU" sz="1400" dirty="0" smtClean="0">
                <a:solidFill>
                  <a:srgbClr val="008000"/>
                </a:solidFill>
                <a:latin typeface="Irma Text Round Black" pitchFamily="34" charset="0"/>
              </a:rPr>
              <a:t>справки по тел.: </a:t>
            </a:r>
            <a:endParaRPr lang="ru-RU" sz="1400" dirty="0" smtClean="0">
              <a:solidFill>
                <a:srgbClr val="008000"/>
              </a:solidFill>
              <a:latin typeface="Irma Text Round Black" pitchFamily="34" charset="0"/>
            </a:endParaRPr>
          </a:p>
          <a:p>
            <a:pPr algn="ctr"/>
            <a:r>
              <a:rPr lang="ru-RU" sz="1600" dirty="0" smtClean="0">
                <a:solidFill>
                  <a:srgbClr val="008000"/>
                </a:solidFill>
                <a:latin typeface="Irma Text Round Black" pitchFamily="34" charset="0"/>
              </a:rPr>
              <a:t>8(499)616-44-11</a:t>
            </a:r>
            <a:endParaRPr lang="ru-RU" sz="1600" dirty="0">
              <a:solidFill>
                <a:srgbClr val="008000"/>
              </a:solidFill>
              <a:latin typeface="Irma Text Round Black" pitchFamily="34" charset="0"/>
            </a:endParaRPr>
          </a:p>
        </p:txBody>
      </p:sp>
      <p:pic>
        <p:nvPicPr>
          <p:cNvPr id="1027" name="Picture 3" descr="C:\Users\abonement\Desktop\КОЛОМЕНСКИЙ\На печать\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0" y="4376936"/>
            <a:ext cx="6578479" cy="49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276531" y="5272643"/>
            <a:ext cx="3664637" cy="19442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25144" y="5983046"/>
            <a:ext cx="720080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6204" y="6344691"/>
            <a:ext cx="3121496" cy="12259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2523" y="4972507"/>
            <a:ext cx="537038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Irma Text Round Black" pitchFamily="34" charset="0"/>
              </a:rPr>
              <a:t>Ежедневно</a:t>
            </a:r>
            <a:r>
              <a:rPr lang="ru-RU" sz="2000" dirty="0" smtClean="0">
                <a:solidFill>
                  <a:srgbClr val="C00000"/>
                </a:solidFill>
                <a:latin typeface="Irma Text Round Black" pitchFamily="34" charset="0"/>
              </a:rPr>
              <a:t> с </a:t>
            </a:r>
            <a:r>
              <a:rPr lang="ru-RU" sz="2200" dirty="0" smtClean="0">
                <a:solidFill>
                  <a:srgbClr val="C00000"/>
                </a:solidFill>
                <a:latin typeface="Irma Text Round Black" pitchFamily="34" charset="0"/>
              </a:rPr>
              <a:t>10.00</a:t>
            </a:r>
            <a:r>
              <a:rPr lang="ru-RU" sz="2000" dirty="0" smtClean="0">
                <a:solidFill>
                  <a:srgbClr val="C00000"/>
                </a:solidFill>
                <a:latin typeface="Irma Text Round Black" pitchFamily="34" charset="0"/>
              </a:rPr>
              <a:t> до </a:t>
            </a:r>
            <a:r>
              <a:rPr lang="ru-RU" sz="2200" dirty="0" smtClean="0">
                <a:solidFill>
                  <a:srgbClr val="C00000"/>
                </a:solidFill>
                <a:latin typeface="Irma Text Round Black" pitchFamily="34" charset="0"/>
              </a:rPr>
              <a:t>13.00</a:t>
            </a:r>
            <a:r>
              <a:rPr lang="ru-RU" sz="2000" dirty="0" smtClean="0">
                <a:solidFill>
                  <a:srgbClr val="C00000"/>
                </a:solidFill>
                <a:latin typeface="Irma Text Round Black" pitchFamily="34" charset="0"/>
              </a:rPr>
              <a:t>  </a:t>
            </a:r>
          </a:p>
          <a:p>
            <a:r>
              <a:rPr lang="ru-RU" sz="2400" dirty="0" smtClean="0">
                <a:solidFill>
                  <a:srgbClr val="0033CC"/>
                </a:solidFill>
                <a:latin typeface="Irma Text Round Black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Irma Text Round Black" pitchFamily="34" charset="0"/>
              </a:rPr>
              <a:t>вас ждут</a:t>
            </a:r>
            <a:r>
              <a:rPr lang="ru-RU" sz="2400" dirty="0">
                <a:solidFill>
                  <a:srgbClr val="C00000"/>
                </a:solidFill>
                <a:latin typeface="Irma Text Round Black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Irma Text Round Black" pitchFamily="34" charset="0"/>
              </a:rPr>
              <a:t> </a:t>
            </a:r>
            <a:r>
              <a:rPr lang="ru-RU" sz="2000" dirty="0" smtClean="0">
                <a:solidFill>
                  <a:srgbClr val="0033CC"/>
                </a:solidFill>
                <a:latin typeface="Irma Text Round Black" pitchFamily="34" charset="0"/>
              </a:rPr>
              <a:t>увлекательные</a:t>
            </a:r>
            <a:r>
              <a:rPr lang="ru-RU" sz="24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Irma Text Round Black" pitchFamily="34" charset="0"/>
              </a:rPr>
              <a:t>приключения</a:t>
            </a:r>
            <a:r>
              <a:rPr lang="ru-RU" sz="2000" dirty="0" smtClean="0">
                <a:solidFill>
                  <a:srgbClr val="0033CC"/>
                </a:solidFill>
              </a:rPr>
              <a:t>  </a:t>
            </a:r>
            <a:r>
              <a:rPr lang="ru-RU" sz="2000" dirty="0">
                <a:solidFill>
                  <a:srgbClr val="0033CC"/>
                </a:solidFill>
                <a:latin typeface="Irma Text Round Black" pitchFamily="34" charset="0"/>
              </a:rPr>
              <a:t> в стране чтения, </a:t>
            </a:r>
            <a:r>
              <a:rPr lang="ru-RU" sz="2000" dirty="0" smtClean="0">
                <a:solidFill>
                  <a:srgbClr val="0033CC"/>
                </a:solidFill>
              </a:rPr>
              <a:t> </a:t>
            </a:r>
            <a:endParaRPr lang="ru-RU" sz="2000" dirty="0" smtClean="0">
              <a:solidFill>
                <a:srgbClr val="0033CC"/>
              </a:solidFill>
              <a:latin typeface="Irma Text Round Black" pitchFamily="34" charset="0"/>
            </a:endParaRPr>
          </a:p>
          <a:p>
            <a:r>
              <a:rPr lang="ru-RU" sz="2000" dirty="0" smtClean="0">
                <a:solidFill>
                  <a:srgbClr val="0033CC"/>
                </a:solidFill>
                <a:latin typeface="Irma Text Round Black" pitchFamily="34" charset="0"/>
              </a:rPr>
              <a:t>творческие</a:t>
            </a:r>
            <a:r>
              <a:rPr lang="ru-RU" sz="2400" dirty="0" smtClean="0">
                <a:solidFill>
                  <a:srgbClr val="0033CC"/>
                </a:solidFill>
                <a:latin typeface="Irma Text Round Black" pitchFamily="34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Irma Text Round Black" pitchFamily="34" charset="0"/>
              </a:rPr>
              <a:t>мастер-классы,</a:t>
            </a:r>
            <a:r>
              <a:rPr lang="ru-RU" sz="2400" dirty="0" smtClean="0">
                <a:solidFill>
                  <a:srgbClr val="0033CC"/>
                </a:solidFill>
                <a:latin typeface="Irma Text Round Black" pitchFamily="34" charset="0"/>
              </a:rPr>
              <a:t> </a:t>
            </a:r>
          </a:p>
          <a:p>
            <a:r>
              <a:rPr lang="ru-RU" sz="2000" dirty="0" smtClean="0">
                <a:solidFill>
                  <a:srgbClr val="0033CC"/>
                </a:solidFill>
                <a:latin typeface="Irma Text Round Black" pitchFamily="34" charset="0"/>
              </a:rPr>
              <a:t>весёлые</a:t>
            </a:r>
            <a:r>
              <a:rPr lang="ru-RU" sz="2400" dirty="0" smtClean="0">
                <a:solidFill>
                  <a:srgbClr val="0033CC"/>
                </a:solidFill>
                <a:latin typeface="Irma Text Round Black" pitchFamily="34" charset="0"/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Irma Text Round Black" pitchFamily="34" charset="0"/>
              </a:rPr>
              <a:t>игры,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Irma Text Round Black" pitchFamily="34" charset="0"/>
              </a:rPr>
              <a:t> </a:t>
            </a:r>
            <a:r>
              <a:rPr lang="ru-RU" sz="2800" dirty="0">
                <a:solidFill>
                  <a:srgbClr val="9900CC"/>
                </a:solidFill>
                <a:latin typeface="Irma Text Round Black" pitchFamily="34" charset="0"/>
              </a:rPr>
              <a:t>викторины, </a:t>
            </a:r>
            <a:endParaRPr lang="ru-RU" sz="2800" dirty="0" smtClean="0">
              <a:solidFill>
                <a:srgbClr val="9900CC"/>
              </a:solidFill>
              <a:latin typeface="Irma Text Round Black" pitchFamily="34" charset="0"/>
            </a:endParaRPr>
          </a:p>
          <a:p>
            <a:r>
              <a:rPr lang="ru-RU" sz="2200" dirty="0">
                <a:solidFill>
                  <a:srgbClr val="00B050"/>
                </a:solidFill>
                <a:latin typeface="Irma Text Round Black" pitchFamily="34" charset="0"/>
              </a:rPr>
              <a:t>к</a:t>
            </a:r>
            <a:r>
              <a:rPr lang="ru-RU" sz="2200" dirty="0" smtClean="0">
                <a:solidFill>
                  <a:srgbClr val="00B050"/>
                </a:solidFill>
                <a:latin typeface="Irma Text Round Black" pitchFamily="34" charset="0"/>
              </a:rPr>
              <a:t>онкурсы</a:t>
            </a:r>
            <a:r>
              <a:rPr lang="ru-RU" sz="2200" dirty="0" smtClean="0">
                <a:solidFill>
                  <a:srgbClr val="0033CC"/>
                </a:solidFill>
                <a:latin typeface="Irma Text Round Black" pitchFamily="34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latin typeface="Irma Text Round Black" pitchFamily="34" charset="0"/>
              </a:rPr>
              <a:t>и </a:t>
            </a:r>
            <a:r>
              <a:rPr lang="ru-RU" sz="2200" dirty="0">
                <a:solidFill>
                  <a:srgbClr val="0000FF"/>
                </a:solidFill>
                <a:latin typeface="Irma Text Round Black" pitchFamily="34" charset="0"/>
              </a:rPr>
              <a:t>множество призов</a:t>
            </a:r>
            <a:r>
              <a:rPr lang="ru-RU" sz="2200" dirty="0" smtClean="0">
                <a:solidFill>
                  <a:srgbClr val="0000FF"/>
                </a:solidFill>
                <a:latin typeface="Irma Text Round Black" pitchFamily="34" charset="0"/>
              </a:rPr>
              <a:t>!!!</a:t>
            </a:r>
            <a:endParaRPr lang="ru-RU" sz="2200" dirty="0">
              <a:solidFill>
                <a:srgbClr val="0000FF"/>
              </a:solidFill>
              <a:latin typeface="Irma Text Round Black" pitchFamily="34" charset="0"/>
            </a:endParaRPr>
          </a:p>
          <a:p>
            <a:r>
              <a:rPr lang="ru-RU" dirty="0" smtClean="0">
                <a:solidFill>
                  <a:srgbClr val="0033CC"/>
                </a:solidFill>
                <a:latin typeface="Irma Text Round Black" pitchFamily="34" charset="0"/>
              </a:rPr>
              <a:t>                        </a:t>
            </a:r>
            <a:r>
              <a:rPr lang="ru-RU" sz="2600" dirty="0" smtClean="0">
                <a:solidFill>
                  <a:srgbClr val="C00000"/>
                </a:solidFill>
                <a:latin typeface="Irma Text Round Black" pitchFamily="34" charset="0"/>
              </a:rPr>
              <a:t>Ребята, </a:t>
            </a:r>
            <a:r>
              <a:rPr lang="ru-RU" sz="2600" dirty="0">
                <a:solidFill>
                  <a:srgbClr val="C00000"/>
                </a:solidFill>
                <a:latin typeface="Irma Text Round Black" pitchFamily="34" charset="0"/>
              </a:rPr>
              <a:t>п</a:t>
            </a:r>
            <a:r>
              <a:rPr lang="ru-RU" sz="2600" dirty="0" smtClean="0">
                <a:solidFill>
                  <a:srgbClr val="C00000"/>
                </a:solidFill>
                <a:latin typeface="Irma Text Round Black" pitchFamily="34" charset="0"/>
              </a:rPr>
              <a:t>риходите</a:t>
            </a:r>
          </a:p>
          <a:p>
            <a:r>
              <a:rPr lang="ru-RU" sz="2800" dirty="0">
                <a:solidFill>
                  <a:srgbClr val="C00000"/>
                </a:solidFill>
                <a:latin typeface="Irma Text Round Black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Irma Text Round Black" pitchFamily="34" charset="0"/>
              </a:rPr>
              <a:t>                    </a:t>
            </a:r>
            <a:r>
              <a:rPr lang="ru-RU" sz="2600" dirty="0" smtClean="0">
                <a:solidFill>
                  <a:srgbClr val="C00000"/>
                </a:solidFill>
                <a:latin typeface="Irma Text Round Black" pitchFamily="34" charset="0"/>
              </a:rPr>
              <a:t>и приводите </a:t>
            </a:r>
          </a:p>
          <a:p>
            <a:r>
              <a:rPr lang="ru-RU" sz="2600" dirty="0">
                <a:solidFill>
                  <a:srgbClr val="C00000"/>
                </a:solidFill>
                <a:latin typeface="Irma Text Round Black" pitchFamily="34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Irma Text Round Black" pitchFamily="34" charset="0"/>
              </a:rPr>
              <a:t>                   своих друзей!!!</a:t>
            </a:r>
          </a:p>
          <a:p>
            <a:r>
              <a:rPr lang="ru-RU" sz="2600" dirty="0" smtClean="0">
                <a:solidFill>
                  <a:srgbClr val="008000"/>
                </a:solidFill>
                <a:latin typeface="Irma Text Round Black" pitchFamily="34" charset="0"/>
              </a:rPr>
              <a:t>                      </a:t>
            </a:r>
            <a:r>
              <a:rPr lang="ru-RU" sz="2400" dirty="0" smtClean="0">
                <a:solidFill>
                  <a:srgbClr val="0000FF"/>
                </a:solidFill>
                <a:latin typeface="Irma Text Round Black" pitchFamily="34" charset="0"/>
              </a:rPr>
              <a:t>Мы ждём вас!</a:t>
            </a:r>
          </a:p>
        </p:txBody>
      </p:sp>
      <p:pic>
        <p:nvPicPr>
          <p:cNvPr id="1026" name="Picture 2" descr="C:\Users\admin\Desktop\афиши\шаблон6ы\logo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6" y="162523"/>
            <a:ext cx="2577710" cy="89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4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88</Words>
  <Application>Microsoft Office PowerPoint</Application>
  <PresentationFormat>Лист A4 (210x297 мм)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</dc:creator>
  <cp:lastModifiedBy>Сотрудники Абонемента</cp:lastModifiedBy>
  <cp:revision>22</cp:revision>
  <dcterms:created xsi:type="dcterms:W3CDTF">2018-05-22T13:53:41Z</dcterms:created>
  <dcterms:modified xsi:type="dcterms:W3CDTF">2018-06-06T12:42:21Z</dcterms:modified>
</cp:coreProperties>
</file>