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76" r:id="rId3"/>
    <p:sldId id="277" r:id="rId4"/>
    <p:sldId id="260" r:id="rId5"/>
    <p:sldId id="278" r:id="rId6"/>
    <p:sldId id="262" r:id="rId7"/>
    <p:sldId id="288" r:id="rId8"/>
    <p:sldId id="294" r:id="rId9"/>
    <p:sldId id="289" r:id="rId10"/>
    <p:sldId id="290" r:id="rId11"/>
    <p:sldId id="291" r:id="rId12"/>
    <p:sldId id="292" r:id="rId13"/>
    <p:sldId id="293" r:id="rId14"/>
    <p:sldId id="295" r:id="rId15"/>
    <p:sldId id="296" r:id="rId16"/>
    <p:sldId id="297" r:id="rId17"/>
  </p:sldIdLst>
  <p:sldSz cx="9906000" cy="6858000" type="A4"/>
  <p:notesSz cx="9906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6" y="-102"/>
      </p:cViewPr>
      <p:guideLst>
        <p:guide orient="horz" pos="2880"/>
        <p:guide pos="216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D33F1-4FAF-46B8-9D5E-01B1C69572DB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95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C0F36-DDEF-4F44-948F-20381621F6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1600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905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2357430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Irma Text Round Black" pitchFamily="34" charset="0"/>
              </a:rPr>
              <a:t>Центральная библиотека №136 им. Л.Н. Толстого</a:t>
            </a:r>
            <a:endParaRPr lang="ru-RU" sz="2400" dirty="0">
              <a:solidFill>
                <a:schemeClr val="bg1"/>
              </a:solidFill>
              <a:latin typeface="Irma Text Round Black" pitchFamily="34" charset="0"/>
            </a:endParaRPr>
          </a:p>
        </p:txBody>
      </p:sp>
      <p:sp>
        <p:nvSpPr>
          <p:cNvPr id="15" name="object 10"/>
          <p:cNvSpPr/>
          <p:nvPr/>
        </p:nvSpPr>
        <p:spPr>
          <a:xfrm>
            <a:off x="8024834" y="-76200"/>
            <a:ext cx="1667046" cy="1362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3" descr="C:\Users\admin\Desktop\афиши\шаблон6ы\лого коротк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910" cy="102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\Desktop\афиши\шаблон6ы\tolstov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744" y="214290"/>
            <a:ext cx="1571636" cy="15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" y="3571876"/>
            <a:ext cx="9905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Irma Text Round" pitchFamily="34" charset="0"/>
                <a:ea typeface="Irma Text Round" pitchFamily="34" charset="0"/>
              </a:rPr>
              <a:t>НАШ ДОМ ИЗ КНИГ ПОСТРОЕН, ДУШОЙ ТОЛСТОГО ОН СОГРЕТ!</a:t>
            </a:r>
            <a:endParaRPr lang="ru-RU" sz="3600" dirty="0">
              <a:solidFill>
                <a:schemeClr val="bg1"/>
              </a:solidFill>
              <a:latin typeface="Irma Text Round" pitchFamily="34" charset="0"/>
              <a:ea typeface="Irma Text Roun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5678" y="3000372"/>
            <a:ext cx="2490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ПРЕДСТАВЛЯЕТ ПРОЕКТ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337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hotos.wikimapia.org/p/00/03/08/16/37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06" y="285728"/>
            <a:ext cx="4220709" cy="3286124"/>
          </a:xfrm>
          <a:prstGeom prst="rect">
            <a:avLst/>
          </a:prstGeom>
          <a:noFill/>
        </p:spPr>
      </p:pic>
      <p:pic>
        <p:nvPicPr>
          <p:cNvPr id="3076" name="Picture 4" descr="https://www.vsedomarossii.ru/photos/area_77/city_2832/street_13635/170889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8686" y="3500438"/>
            <a:ext cx="4572032" cy="30480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76134" y="714356"/>
            <a:ext cx="51298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Дома на Каширском шоссе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 </a:t>
            </a:r>
          </a:p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Новопесчаной</a:t>
            </a:r>
            <a:r>
              <a:rPr lang="ru-RU" sz="3200" b="1" dirty="0" smtClean="0">
                <a:solidFill>
                  <a:schemeClr val="bg1"/>
                </a:solidFill>
              </a:rPr>
              <a:t> улице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406" y="4857760"/>
            <a:ext cx="4211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Найдите 10 отличий!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844" y="500042"/>
            <a:ext cx="4953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домостроительных комбинатах заготавливалось все: секции дома, облицовка, декоративные и функциональные детали. Детали доставлялись на место строительство и бригады рабочих собирали все «на месте».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81496" y="3714752"/>
            <a:ext cx="4953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Новым словом в строительстве стал монтаж декоративных керамических и бетонных облицовок сразу же, во время кладки.  Изготовление всех деталей внешнего декора стандартизированным способом по типовому проекту позволило сэкономить до 25% средств на строительстве.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rkipedia.ru/sites/default/files/nizhneudinsk_zav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3066" y="1071546"/>
            <a:ext cx="3677138" cy="2357454"/>
          </a:xfrm>
          <a:prstGeom prst="rect">
            <a:avLst/>
          </a:prstGeom>
          <a:noFill/>
        </p:spPr>
      </p:pic>
      <p:pic>
        <p:nvPicPr>
          <p:cNvPr id="2052" name="Picture 4" descr="https://ic.pics.livejournal.com/usolt/5104380/888372/888372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44" y="4071942"/>
            <a:ext cx="3548008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66786" y="142852"/>
            <a:ext cx="738189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ктивно применяется т.н. керамический «бриллиантовый руст»: та самая ребристая светлая облицовка.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З. Розенфельд, как и многие его коллеги, тяготели к классической архитектуре, и таким декором «отдали дань уважения»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Грановитой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Палате Московского Кремля.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Каринзы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античном стиле- еще одна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«дань уважения»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классической архитектуре.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53000" y="2857496"/>
            <a:ext cx="4953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Интересным архитектурным решением третьего этажа являются системы вертикального озеленения- маленькие узкие «балкончики» для горшков с цветами  у некоторых окон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ttps://img-7.photosight.ru/c72/5997527_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0" y="3000372"/>
            <a:ext cx="3751834" cy="2500330"/>
          </a:xfrm>
          <a:prstGeom prst="rect">
            <a:avLst/>
          </a:prstGeom>
          <a:noFill/>
        </p:spPr>
      </p:pic>
      <p:pic>
        <p:nvPicPr>
          <p:cNvPr id="1028" name="Picture 4" descr="C:\Users\Админ\Desktop\каширка фото\Старкаш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0322" y="4500570"/>
            <a:ext cx="2502061" cy="1982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953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Сквер с тыльной стороны дома был разбит самими жильцами.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Вскоре, он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получил стилистически проработанное ограждение(его остатки видны и сейчас), став подобием мини-парка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Админ\Desktop\каширка фото\В левой части снимка дом 2 корп.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30" y="2786058"/>
            <a:ext cx="4286253" cy="321469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38686" y="4071942"/>
            <a:ext cx="4953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Площадку под строительство дома террасировали.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задней «стенке» насыпи террасы расположили гаражи для немногочисленных автомобилей жильцов.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C:\Users\Админ\Desktop\каширка фото\0_581fc_c30c7429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4438" y="1214422"/>
            <a:ext cx="4224884" cy="2909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2538" y="285728"/>
            <a:ext cx="72866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Первыми жильцами дома стали низовые партийные работники, военные, а также жители поселков в районе ВДНХ, которых переселяли в связи с застройкой.  Разумеется, как и у всякого необычного дома, есть свои легенды.  Некоторые жители считают их «генеральскими» или «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КГБ-шными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циркулируют слухи о живших здесь высших партийных руководителях.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Скорее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всего, это действительно легенды, так как дома на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Новопесчаной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Каширском шоссе никогда не имели «элитного» статуса, а были типовыми.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red-alert-games.ru/wp-content/uploads/Anatolii-Cherde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0" y="4143380"/>
            <a:ext cx="2357454" cy="2449965"/>
          </a:xfrm>
          <a:prstGeom prst="rect">
            <a:avLst/>
          </a:prstGeom>
          <a:noFill/>
        </p:spPr>
      </p:pic>
      <p:pic>
        <p:nvPicPr>
          <p:cNvPr id="20484" name="Picture 4" descr="https://cdn.fishki.net/upload/post/201509/10/1658078/gallery/6176public-enemies-2009-upcoming-movies-4781932-776-5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8950" y="4143380"/>
            <a:ext cx="2975316" cy="2405048"/>
          </a:xfrm>
          <a:prstGeom prst="rect">
            <a:avLst/>
          </a:prstGeom>
          <a:noFill/>
        </p:spPr>
      </p:pic>
      <p:pic>
        <p:nvPicPr>
          <p:cNvPr id="20486" name="Picture 6" descr="http://anfost.ru/wp-content/uploads/2014/08/2Pf9Qv9HnX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7050" y="4214818"/>
            <a:ext cx="3071834" cy="2435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52472" y="357166"/>
            <a:ext cx="850112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сожалению, дома №16 и 1\1 по Каширскому шоссе стали одними из последних в череде домов «сталинского ампира».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ноября 1955 года вышло знаменитое Постановление № 1871 ЦК КПСС  и СМ СССР 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«Об устранении излишеств в проектировании и строительстве».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смену данному архитектурному стилю пришла функциональная типовая архитектура , которая с теми или иными незначительными изменениями просуществовала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конца существования советского государства.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http://bakkara.r16.ru/uploads/r16/blog/illustration/image/1282/23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738422" y="4286256"/>
            <a:ext cx="4395654" cy="2243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024042" y="1000108"/>
            <a:ext cx="602457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Важным дополнением является тот факт, что именно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розенфельдовская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серия стала активно тиражироваться во многих городах Советского Союза.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Несмотря на удаление многих элементов декора, дома оставались намного более эстетически привлекательными, нежели индустриальное строительство «для всех».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сегодня, многие дома на улицах Ленина, Мира, Центральных- несут в себе наследие московского эксперимента архитектора З.М. Розенфельда.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952472" y="3071810"/>
            <a:ext cx="792961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rma Text Round Black"/>
                <a:ea typeface="Calibri" pitchFamily="34" charset="0"/>
                <a:cs typeface="Times New Roman" pitchFamily="18" charset="0"/>
              </a:rPr>
              <a:t>История любого города- это не только биографии выдающихся местных жителей или хронология событий, но и история архитектуры.  Чаще всего, о ней судят по «именитым», «знаковым» зданиям.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rma Text Round Black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rma Text Round Black"/>
                <a:ea typeface="Calibri" pitchFamily="34" charset="0"/>
                <a:cs typeface="Times New Roman" pitchFamily="18" charset="0"/>
              </a:rPr>
              <a:t>Это Московский Кремль и Эрмитаж в Петербурге, Храм всех религий в Казани или Рыбацкая деревня в Калининграде. Но есть и другие…не отмеченные вековой историей или известными жильцами, но от этого не менее интересные.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rma Text Round Black"/>
              <a:cs typeface="Arial" pitchFamily="34" charset="0"/>
            </a:endParaRPr>
          </a:p>
        </p:txBody>
      </p:sp>
      <p:pic>
        <p:nvPicPr>
          <p:cNvPr id="16388" name="Picture 4" descr="http://s4.fotokto.ru/photo/full/422/4226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03882">
            <a:off x="500136" y="1254421"/>
            <a:ext cx="2174445" cy="1500198"/>
          </a:xfrm>
          <a:prstGeom prst="rect">
            <a:avLst/>
          </a:prstGeom>
          <a:noFill/>
        </p:spPr>
      </p:pic>
      <p:pic>
        <p:nvPicPr>
          <p:cNvPr id="16390" name="Picture 6" descr="https://konkurs.trip2rus.ru/sites/default/files/field/images/foto/bashnya_moskovskogo_kremly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67050" y="857232"/>
            <a:ext cx="2574768" cy="1710921"/>
          </a:xfrm>
          <a:prstGeom prst="rect">
            <a:avLst/>
          </a:prstGeom>
          <a:noFill/>
        </p:spPr>
      </p:pic>
      <p:pic>
        <p:nvPicPr>
          <p:cNvPr id="16392" name="Picture 8" descr="https://photocentra.ru/images/main35/355059_mai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569096">
            <a:off x="7118682" y="410665"/>
            <a:ext cx="2074448" cy="908272"/>
          </a:xfrm>
          <a:prstGeom prst="rect">
            <a:avLst/>
          </a:prstGeom>
          <a:noFill/>
        </p:spPr>
      </p:pic>
      <p:pic>
        <p:nvPicPr>
          <p:cNvPr id="16394" name="Picture 10" descr="http://s1.fotokto.ru/photo/full/460/46001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8884" y="1643050"/>
            <a:ext cx="1657356" cy="1104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6823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09530" y="142852"/>
            <a:ext cx="914406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1954 году начался последний, седьмой переезд библиотеки им. Л.Н. Толстого.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Ее новым адресом стал дом № 16 по Каширскому шоссе.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площади 1252,6 кв.м. были обустроены два читальных зала, абонемент, зал массовых мероприятий ( сейчас- Толстовский зал).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Книжный фонд был универсальным и составлял 98 тыс. 945 единиц хранения. Но библиотека не сразу завоевала популярность жителей дома и окрестностей.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Дело в том,  что в ближайшем соседстве работали три городские библиотеки, более того, в поселке ЗИЛ действовала массовая библиотека. Большинство читателей ходили к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конкурентам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https://storage.theoryandpractice.ru/tnp/uploads/image_logo/000/011/906/image/1e97ac30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64" y="2285992"/>
            <a:ext cx="3324549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49229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595414" y="2571744"/>
            <a:ext cx="66675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Примечательно, но первыми читателями Библиотеки им. Л.Н. Толстого  стали дети.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Несмотря на то, что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Толстовка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всегда была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взрослой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библиотекой, пожелания детей были учтены: организована детская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передвижка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вскоре возник и постоянный детский отдел.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 descr="http://www.gorod.tomsk.ru/posts-files/62/529/i/sovietscho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3198" y="4500570"/>
            <a:ext cx="3095612" cy="2135973"/>
          </a:xfrm>
          <a:prstGeom prst="rect">
            <a:avLst/>
          </a:prstGeom>
          <a:noFill/>
        </p:spPr>
      </p:pic>
      <p:pic>
        <p:nvPicPr>
          <p:cNvPr id="14341" name="Picture 5" descr="https://upload.wikimedia.org/wikipedia/commons/thumb/a/a7/%D0%A7%D0%B8%D1%82%D0%B0%D0%BB%D1%8C%D0%BD%D1%8B%D0%B9_%D0%B7%D0%B0%D0%BB_%D0%A6%D0%B5%D0%BD%D1%82%D1%80%D0%B0%D0%BB%D1%8C%D0%BD%D0%BE%D0%B9_%D0%B3%D0%BE%D1%80%D0%BE%D0%B4%D1%81%D0%BA%D0%BE%D0%B9_%D0%B4%D0%B5%D1%82%D1%81%D0%BA%D0%BE%D0%B9_%D0%B1%D0%B8%D0%B1%D0%BB%D0%B8%D0%BE%D1%82%D0%B5%D0%BA%D0%B8._1938.jpg/800px-%D0%A7%D0%B8%D1%82%D0%B0%D0%BB%D1%8C%D0%BD%D1%8B%D0%B9_%D0%B7%D0%B0%D0%BB_%D0%A6%D0%B5%D0%BD%D1%82%D1%80%D0%B0%D0%BB%D1%8C%D0%BD%D0%BE%D0%B9_%D0%B3%D0%BE%D1%80%D0%BE%D0%B4%D1%81%D0%BA%D0%BE%D0%B9_%D0%B4%D0%B5%D1%82%D1%81%D0%BA%D0%BE%D0%B9_%D0%B1%D0%B8%D0%B1%D0%BB%D0%B8%D0%BE%D1%82%D0%B5%D0%BA%D0%B8._19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30" y="214290"/>
            <a:ext cx="3000396" cy="2242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881562" y="4214818"/>
            <a:ext cx="47149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rma Text Round Black"/>
                <a:ea typeface="Calibri" pitchFamily="34" charset="0"/>
                <a:cs typeface="Times New Roman" pitchFamily="18" charset="0"/>
              </a:rPr>
              <a:t>Дома были простроены в 1953-1954 году в ходе застройки района Москворечье.  Новый жилой квартал разместился на «развилке»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rma Text Round Black"/>
                <a:ea typeface="Calibri" pitchFamily="34" charset="0"/>
                <a:cs typeface="Times New Roman" pitchFamily="18" charset="0"/>
              </a:rPr>
              <a:t>Старокаширского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rma Text Round Black"/>
                <a:ea typeface="Calibri" pitchFamily="34" charset="0"/>
                <a:cs typeface="Times New Roman" pitchFamily="18" charset="0"/>
              </a:rPr>
              <a:t> и Варшавского шоссе.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rma Text Round Black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9530" y="500042"/>
            <a:ext cx="4953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Irma Text Round Black"/>
                <a:ea typeface="Calibri" pitchFamily="34" charset="0"/>
                <a:cs typeface="Times New Roman" pitchFamily="18" charset="0"/>
              </a:rPr>
              <a:t>«Сталинский» дом на Каширском, 16, в котором находится «Толстовка», и соседний дом под номером 1/1  принадлежат к т.н</a:t>
            </a:r>
            <a:r>
              <a:rPr lang="ru-RU" sz="2000" b="1" i="1" u="sng" dirty="0" smtClean="0">
                <a:solidFill>
                  <a:schemeClr val="bg1"/>
                </a:solidFill>
                <a:latin typeface="Irma Text Round Black"/>
                <a:ea typeface="Calibri" pitchFamily="34" charset="0"/>
                <a:cs typeface="Times New Roman" pitchFamily="18" charset="0"/>
              </a:rPr>
              <a:t>. «</a:t>
            </a:r>
            <a:r>
              <a:rPr lang="ru-RU" sz="2000" b="1" i="1" u="sng" dirty="0" err="1" smtClean="0">
                <a:solidFill>
                  <a:schemeClr val="bg1"/>
                </a:solidFill>
                <a:latin typeface="Irma Text Round Black"/>
                <a:ea typeface="Calibri" pitchFamily="34" charset="0"/>
                <a:cs typeface="Times New Roman" pitchFamily="18" charset="0"/>
              </a:rPr>
              <a:t>розенфельдовской</a:t>
            </a:r>
            <a:r>
              <a:rPr lang="ru-RU" sz="2000" b="1" i="1" u="sng" dirty="0" smtClean="0">
                <a:solidFill>
                  <a:schemeClr val="bg1"/>
                </a:solidFill>
                <a:latin typeface="Irma Text Round Black"/>
                <a:ea typeface="Calibri" pitchFamily="34" charset="0"/>
                <a:cs typeface="Times New Roman" pitchFamily="18" charset="0"/>
              </a:rPr>
              <a:t> серии», </a:t>
            </a:r>
            <a:r>
              <a:rPr lang="ru-RU" sz="2000" b="1" dirty="0" smtClean="0">
                <a:solidFill>
                  <a:schemeClr val="bg1"/>
                </a:solidFill>
                <a:latin typeface="Irma Text Round Black"/>
                <a:ea typeface="Calibri" pitchFamily="34" charset="0"/>
                <a:cs typeface="Times New Roman" pitchFamily="18" charset="0"/>
              </a:rPr>
              <a:t>названной так по фамилии одного из выдающихся советских архитекторов жилых домов-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bg1"/>
                </a:solidFill>
                <a:latin typeface="Irma Text Round Black"/>
                <a:ea typeface="Calibri" pitchFamily="34" charset="0"/>
                <a:cs typeface="Times New Roman" pitchFamily="18" charset="0"/>
              </a:rPr>
              <a:t>Зиновия Моисеевича Розенфельда</a:t>
            </a:r>
            <a:r>
              <a:rPr lang="ru-RU" sz="2000" b="1" dirty="0" smtClean="0">
                <a:solidFill>
                  <a:schemeClr val="bg1"/>
                </a:solidFill>
                <a:latin typeface="Irma Text Round Black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pic>
        <p:nvPicPr>
          <p:cNvPr id="13315" name="Picture 3" descr="http://arch-grafika.ru/_pu/0/82049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2" y="642918"/>
            <a:ext cx="2857500" cy="3028950"/>
          </a:xfrm>
          <a:prstGeom prst="rect">
            <a:avLst/>
          </a:prstGeom>
          <a:noFill/>
        </p:spPr>
      </p:pic>
      <p:pic>
        <p:nvPicPr>
          <p:cNvPr id="13316" name="Picture 4" descr="C:\Users\Админ\Desktop\каширка фото\varsh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282" y="3786190"/>
            <a:ext cx="3933871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453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309530" y="214291"/>
            <a:ext cx="57150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Irma Text Round Black"/>
              </a:rPr>
              <a:t>Дом, в котором находится библиотека (а также соседний)- является логическим завершением интересного проекта, реализованного архитектурным бюро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Irma Text Round Black"/>
              </a:rPr>
              <a:t>З. Розенфельда с  1948 по 1955 годы.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809992" y="3500438"/>
            <a:ext cx="60960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200" dirty="0" smtClean="0">
                <a:solidFill>
                  <a:schemeClr val="bg1"/>
                </a:solidFill>
                <a:latin typeface="Irma Text Round Black"/>
              </a:rPr>
              <a:t>После окончания Великой Отечественной войны чрезвычайно остро встал вопрос жилищного строительства. </a:t>
            </a:r>
          </a:p>
          <a:p>
            <a:r>
              <a:rPr lang="ru-RU" sz="2200" dirty="0" smtClean="0">
                <a:solidFill>
                  <a:schemeClr val="bg1"/>
                </a:solidFill>
                <a:latin typeface="Irma Text Round Black"/>
              </a:rPr>
              <a:t>Подавляющее большинство московских старожилов и новых жителей города проживали в коммунальных квартирах, бараках, общежитиях, жилых «приямках». </a:t>
            </a:r>
            <a:endParaRPr lang="ru-RU" sz="2200" dirty="0">
              <a:solidFill>
                <a:schemeClr val="bg1"/>
              </a:solidFill>
              <a:latin typeface="Irma Text Round Black"/>
            </a:endParaRPr>
          </a:p>
        </p:txBody>
      </p:sp>
      <p:pic>
        <p:nvPicPr>
          <p:cNvPr id="12290" name="Picture 2" descr="https://newsmiass.ru/news/2012/02/02/27336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8" y="357166"/>
            <a:ext cx="3429000" cy="2286000"/>
          </a:xfrm>
          <a:prstGeom prst="rect">
            <a:avLst/>
          </a:prstGeom>
          <a:noFill/>
        </p:spPr>
      </p:pic>
      <p:pic>
        <p:nvPicPr>
          <p:cNvPr id="12292" name="Picture 4" descr="http://image3.thematicnews.com/uploads/images/00/00/41/2015/08/17/5ddabfd9a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06" y="3714752"/>
            <a:ext cx="3125413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8620" y="642918"/>
            <a:ext cx="4953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«Сталинские» жилые дома была качественными, просторными, эстетически привлекательными (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некоторые-помпезными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роскошными) но очень дорогими в  строительстве. 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Квартиры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«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сталинках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распределялись, прежде всего, среди партийных работников, военных, артистов, специалистов, ученых.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s://img-fotki.yandex.ru/get/5815/74178584.4/0_87627_63538d40_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img-fotki.yandex.ru/get/5815/74178584.4/0_87627_63538d40_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img-fotki.yandex.ru/get/8/retromoscow.0/0_259c_c67afe80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s://avatars.mds.yandex.net/get-pdb/51720/0a79fb5e-6716-45ee-82d4-58652305d404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92" y="857232"/>
            <a:ext cx="3961713" cy="2643206"/>
          </a:xfrm>
          <a:prstGeom prst="rect">
            <a:avLst/>
          </a:prstGeom>
          <a:noFill/>
        </p:spPr>
      </p:pic>
      <p:pic>
        <p:nvPicPr>
          <p:cNvPr id="5130" name="Picture 10" descr="https://photos.wikimapia.org/p/00/05/71/27/34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54" y="3786190"/>
            <a:ext cx="4128985" cy="2571768"/>
          </a:xfrm>
          <a:prstGeom prst="rect">
            <a:avLst/>
          </a:prstGeom>
          <a:noFill/>
        </p:spPr>
      </p:pic>
      <p:pic>
        <p:nvPicPr>
          <p:cNvPr id="5132" name="Picture 12" descr="https://avatars.mds.yandex.net/get-pdb/805160/ed73177a-4f9d-4e8a-b5ae-d1bec39c456c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7380" y="4500570"/>
            <a:ext cx="3155074" cy="209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600079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Зиновия Розенфельда начался в московском районе Сокол, в районе Песчаных улиц, оказались удачными.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1952-1953 годах было принято решение перенести практику подобной застройки в другие районы Москвы.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Именно с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розенфельдовских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домов началась застройка территории между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Старокаширским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Варшавским шоссе.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 №16, в котором расположена Центральная библиотека №136 им. Л.Н. Толстого и соседний с ним под номером 1/1 был выстроен с учетом и устранением большинства ошибок и просчетов, допущенных ранее.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http://arch-grafika.ru/_pu/0/864345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8" y="571480"/>
            <a:ext cx="3396231" cy="2071702"/>
          </a:xfrm>
          <a:prstGeom prst="rect">
            <a:avLst/>
          </a:prstGeom>
          <a:noFill/>
        </p:spPr>
      </p:pic>
      <p:pic>
        <p:nvPicPr>
          <p:cNvPr id="4101" name="Picture 5" descr="http://totalarch.ru/sites/default/files/gha_ussr/ussr_41_54_3/ussr_370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48" y="4643446"/>
            <a:ext cx="7807278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</TotalTime>
  <Words>885</Words>
  <Application>Microsoft Office PowerPoint</Application>
  <PresentationFormat>Лист A4 (210x297 мм)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развития библиотеки №147 им. С.Орлова</dc:title>
  <dc:creator>Беляков Константин</dc:creator>
  <cp:lastModifiedBy>Админ</cp:lastModifiedBy>
  <cp:revision>86</cp:revision>
  <dcterms:created xsi:type="dcterms:W3CDTF">2018-11-15T14:45:55Z</dcterms:created>
  <dcterms:modified xsi:type="dcterms:W3CDTF">2019-07-04T14:58:25Z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2018-11-02T00:00:00Z</vt:filetime>
  </property>
  <property fmtid="{D5CDD505-2E9C-101B-9397-08002B2CF9AE}" pid="3" name="Creator">
    <vt:lpwstr>Microsoft® PowerPoint® для Office 365</vt:lpwstr>
  </property>
  <property fmtid="{D5CDD505-2E9C-101B-9397-08002B2CF9AE}" pid="4" name="LastSaved">
    <vt:filetime>2018-11-15T00:00:00Z</vt:filetime>
  </property>
</Properties>
</file>